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8" r:id="rId2"/>
    <p:sldId id="357" r:id="rId3"/>
    <p:sldId id="271" r:id="rId4"/>
    <p:sldId id="358" r:id="rId5"/>
    <p:sldId id="359" r:id="rId6"/>
    <p:sldId id="360" r:id="rId7"/>
    <p:sldId id="361" r:id="rId8"/>
    <p:sldId id="363" r:id="rId9"/>
    <p:sldId id="364" r:id="rId10"/>
    <p:sldId id="259" r:id="rId11"/>
    <p:sldId id="260" r:id="rId12"/>
    <p:sldId id="268" r:id="rId13"/>
    <p:sldId id="269" r:id="rId14"/>
    <p:sldId id="270" r:id="rId15"/>
    <p:sldId id="261" r:id="rId16"/>
    <p:sldId id="267" r:id="rId17"/>
    <p:sldId id="265" r:id="rId18"/>
    <p:sldId id="266" r:id="rId19"/>
    <p:sldId id="263" r:id="rId20"/>
    <p:sldId id="262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94719"/>
  </p:normalViewPr>
  <p:slideViewPr>
    <p:cSldViewPr snapToGrid="0">
      <p:cViewPr varScale="1">
        <p:scale>
          <a:sx n="139" d="100"/>
          <a:sy n="139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0C249-CFF4-8549-9C1D-83533EF6B8ED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9E587-C2E9-8941-8108-1A76FC0A7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9E587-C2E9-8941-8108-1A76FC0A75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C13D-C485-B9D3-99EA-D80E4E9A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D7B23-2526-2A0B-6932-F92267ADD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4BDB-E7E5-9910-C3EE-41DBC544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03192-56E2-5809-7472-0D7F875D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B67CD-EF3F-F857-D34F-777CACF3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7BE6-9453-29ED-002A-FEE3A328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68097-9D96-7737-81FC-C8D04570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4BA2E-E4E4-9C71-BA90-B81529C5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99529-4F7C-0023-1CBA-378E4F29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889C-7082-9C58-C006-A02D0F0E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CA38A-5858-C061-82D2-23AB59B0E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AB83F-1485-4E39-161D-4AD3FF883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C601-0843-EE91-EFA1-39AC6035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99449-2C62-2B36-2F54-8C14C84F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BC43-AC1F-1AFF-9D37-9D0514CA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7195-1EBD-7BCB-3B5A-91AACBD3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9648-3F9A-316C-87DB-7EE7798CA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FCF31-6117-AB6E-42EC-0CB56F2D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4C68E-F23A-A75B-5E8F-82B7E013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7C07-39A5-0102-8B7C-D54FFEEA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5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BF1-3B26-85B7-5B23-196D6D7A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F26AA-12EA-8ABD-6EFD-D08F49B2D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8597-67E3-8944-18DE-66DCE81A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4062-2D0B-BCFF-2512-CEB2B699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9974-00DC-799D-5A39-8C4455F5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E502-6CAF-3BF5-BD6B-065D6AAC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D2C5-EA3F-B247-6115-694CB50A2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C6E22-BDC4-EA3F-0157-4E70E0CA8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55765-826E-C08A-B1AE-7D0450E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0ED42-71C9-96FD-9AC7-BBBB1E80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8970-A713-3810-1656-9A497405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9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EFE3-7F3D-1B88-EFDA-38CEB249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9FB26-F14D-71C1-7811-FFF97C320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A1E4B-1C15-4FB7-4E18-041EB41BC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11D1-5A46-1743-FF30-5B7AA7714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9A520-D677-A0EC-79D6-F04D6C484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3BA99-897A-0500-AE48-09E7B8C2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3C3F4-F2F2-C2AF-D951-2143C2AC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81BF2-C18C-5BCE-8867-97369A7E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803A-82FE-540F-04AD-04E5BC92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AE2E6-A597-C016-7335-DDE3857C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6C399-5561-EB63-F9FA-82FD2E4F8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DC75-D761-8046-6EA3-3C54C660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4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F3204-AE45-9D32-CF50-26F1909D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D95A8-B2D5-EADB-1C47-FFB19260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0A1BD-7287-A602-D01E-2E738D41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8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E0CD-2F46-6818-C3F0-CCADAB2C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DD57-4C79-D6D0-FB66-51CEFBADB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B58AD-4B41-DA2A-70C5-3099BAA4B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3F0C8-41B5-BA77-0536-8BA68ED0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776A6-8636-3E77-9BE8-DADC09DB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6611F-C2E8-BD14-00A5-38A56CB2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ACF2-120D-5B4B-92E9-D6DDDB6E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34234-27D3-8B30-B909-03E904DB2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F481E-39C7-E276-5FEC-6132C3F16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7F9A7-9755-B9B9-95CC-5F76F16D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77145-B00A-818B-C157-539D3396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9EE6A-0692-79C1-4E2E-81960BE4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BBABD-0DF4-6ADE-361D-4FAE2F6C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65B5A-9A96-CA1E-DE77-1E1269C1B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B0F49-17FE-CF85-22D1-CF2C47733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9B49C-C8FD-4344-8CD3-ED4C91409D68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5ABE4-2438-57F3-F77E-B272A49E8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F92FD-D28C-396F-E86B-DDBB7E4D4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BFA93-80F6-FA45-A2F9-95A3BC2EC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9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DIY-3D-scanner-based-on-structured-light-and-stere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l-org/ZoeDepth" TargetMode="External"/><Relationship Id="rId2" Type="http://schemas.openxmlformats.org/officeDocument/2006/relationships/hyperlink" Target="https://github.com/isl-org/MiDa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zhyever/PatchFusion" TargetMode="External"/><Relationship Id="rId4" Type="http://schemas.openxmlformats.org/officeDocument/2006/relationships/hyperlink" Target="https://github.com/prs-eth/Marigol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C80CB-850D-B57D-2885-24D9CC950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ln w="22225">
                  <a:noFill/>
                  <a:miter lim="800000"/>
                </a:ln>
              </a:rPr>
              <a:t>Lecture 14</a:t>
            </a:r>
            <a:br>
              <a:rPr lang="en-US" sz="5400" dirty="0">
                <a:ln w="22225">
                  <a:noFill/>
                  <a:miter lim="800000"/>
                </a:ln>
              </a:rPr>
            </a:br>
            <a:r>
              <a:rPr lang="en-US" sz="5400" dirty="0">
                <a:ln w="22225">
                  <a:noFill/>
                  <a:miter lim="800000"/>
                </a:ln>
                <a:effectLst/>
              </a:rPr>
              <a:t>Depth and 3D Estimation</a:t>
            </a:r>
            <a:endParaRPr lang="en-US" sz="5400" dirty="0">
              <a:ln w="22225">
                <a:noFill/>
                <a:miter lim="800000"/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925AB-516E-BA4C-6AB2-FAA041E78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ECE 1390/2390</a:t>
            </a:r>
            <a:br>
              <a:rPr lang="en-US"/>
            </a:br>
            <a:endParaRPr lang="en-US"/>
          </a:p>
        </p:txBody>
      </p:sp>
      <p:sp>
        <p:nvSpPr>
          <p:cNvPr id="1741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Binocular Vision Dysfunction (BVD): Symptoms &amp; Treatments">
            <a:extLst>
              <a:ext uri="{FF2B5EF4-FFF2-40B4-BE49-F238E27FC236}">
                <a16:creationId xmlns:a16="http://schemas.microsoft.com/office/drawing/2014/main" id="{3038AE59-09AD-7579-5FCB-BA0E4275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5" r="-1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F8E3A3-0520-FD68-5A6B-BE435A77A634}"/>
              </a:ext>
            </a:extLst>
          </p:cNvPr>
          <p:cNvSpPr txBox="1"/>
          <p:nvPr/>
        </p:nvSpPr>
        <p:spPr>
          <a:xfrm>
            <a:off x="8577798" y="6285774"/>
            <a:ext cx="6098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from</a:t>
            </a:r>
          </a:p>
          <a:p>
            <a:r>
              <a:rPr lang="en-US" dirty="0"/>
              <a:t>https://</a:t>
            </a:r>
            <a:r>
              <a:rPr lang="en-US" dirty="0" err="1"/>
              <a:t>my.clevelandclinic.org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7635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71705-6A52-C227-611E-0CD42C39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Vision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956EEC2-A123-16CC-45A5-B42E57B6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78" y="729728"/>
            <a:ext cx="4663003" cy="544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439BE00-25F0-928B-B6EB-F72053AD94D8}"/>
              </a:ext>
            </a:extLst>
          </p:cNvPr>
          <p:cNvGrpSpPr/>
          <p:nvPr/>
        </p:nvGrpSpPr>
        <p:grpSpPr>
          <a:xfrm>
            <a:off x="916419" y="1965745"/>
            <a:ext cx="2131581" cy="1968080"/>
            <a:chOff x="2029646" y="1544186"/>
            <a:chExt cx="2131581" cy="19680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8FC435-D23A-0217-044E-9D5E5E84E408}"/>
                </a:ext>
              </a:extLst>
            </p:cNvPr>
            <p:cNvSpPr/>
            <p:nvPr/>
          </p:nvSpPr>
          <p:spPr>
            <a:xfrm>
              <a:off x="2029646" y="1544186"/>
              <a:ext cx="2131581" cy="1968080"/>
            </a:xfrm>
            <a:prstGeom prst="rect">
              <a:avLst/>
            </a:prstGeom>
            <a:solidFill>
              <a:schemeClr val="bg1">
                <a:lumMod val="50000"/>
                <a:alpha val="33000"/>
              </a:schemeClr>
            </a:solidFill>
            <a:ln>
              <a:noFill/>
            </a:ln>
            <a:effectLst>
              <a:glow rad="87156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953BBF-4F86-2BA4-EE76-CB164B81AD07}"/>
                </a:ext>
              </a:extLst>
            </p:cNvPr>
            <p:cNvSpPr txBox="1"/>
            <p:nvPr/>
          </p:nvSpPr>
          <p:spPr>
            <a:xfrm>
              <a:off x="2879672" y="220506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F2227E-3911-5800-77C6-9243E3F16E3A}"/>
              </a:ext>
            </a:extLst>
          </p:cNvPr>
          <p:cNvGrpSpPr/>
          <p:nvPr/>
        </p:nvGrpSpPr>
        <p:grpSpPr>
          <a:xfrm>
            <a:off x="1390099" y="1965745"/>
            <a:ext cx="2131581" cy="1968080"/>
            <a:chOff x="2029646" y="1544186"/>
            <a:chExt cx="2131581" cy="19680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63DD1F-5B34-2172-86D6-B262794FCDC9}"/>
                </a:ext>
              </a:extLst>
            </p:cNvPr>
            <p:cNvSpPr/>
            <p:nvPr/>
          </p:nvSpPr>
          <p:spPr>
            <a:xfrm>
              <a:off x="2029646" y="1544186"/>
              <a:ext cx="2131581" cy="1968080"/>
            </a:xfrm>
            <a:prstGeom prst="rect">
              <a:avLst/>
            </a:prstGeom>
            <a:solidFill>
              <a:schemeClr val="bg1">
                <a:lumMod val="50000"/>
                <a:alpha val="33000"/>
              </a:schemeClr>
            </a:solidFill>
            <a:ln>
              <a:noFill/>
            </a:ln>
            <a:effectLst>
              <a:glow rad="87156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7DE4EA-9199-CE51-F5B0-C8ED46E85206}"/>
                </a:ext>
              </a:extLst>
            </p:cNvPr>
            <p:cNvSpPr txBox="1"/>
            <p:nvPr/>
          </p:nvSpPr>
          <p:spPr>
            <a:xfrm>
              <a:off x="2879672" y="220506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645637-AC7C-2FAB-039D-1FA6F451098B}"/>
              </a:ext>
            </a:extLst>
          </p:cNvPr>
          <p:cNvCxnSpPr>
            <a:cxnSpLocks/>
          </p:cNvCxnSpPr>
          <p:nvPr/>
        </p:nvCxnSpPr>
        <p:spPr>
          <a:xfrm flipV="1">
            <a:off x="1128954" y="3034564"/>
            <a:ext cx="813362" cy="3366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1674E5-E441-8378-D7AA-69162B7EF1EF}"/>
              </a:ext>
            </a:extLst>
          </p:cNvPr>
          <p:cNvCxnSpPr>
            <a:cxnSpLocks/>
          </p:cNvCxnSpPr>
          <p:nvPr/>
        </p:nvCxnSpPr>
        <p:spPr>
          <a:xfrm flipH="1" flipV="1">
            <a:off x="2495782" y="3034564"/>
            <a:ext cx="764753" cy="3366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EE4116-5A5A-26B8-60B5-D419DCBAC87B}"/>
              </a:ext>
            </a:extLst>
          </p:cNvPr>
          <p:cNvCxnSpPr>
            <a:cxnSpLocks/>
          </p:cNvCxnSpPr>
          <p:nvPr/>
        </p:nvCxnSpPr>
        <p:spPr>
          <a:xfrm flipH="1">
            <a:off x="1157677" y="6400799"/>
            <a:ext cx="2093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1F2BB0-5426-9E1D-B41D-265C756C0909}"/>
              </a:ext>
            </a:extLst>
          </p:cNvPr>
          <p:cNvCxnSpPr>
            <a:cxnSpLocks/>
          </p:cNvCxnSpPr>
          <p:nvPr/>
        </p:nvCxnSpPr>
        <p:spPr>
          <a:xfrm flipH="1" flipV="1">
            <a:off x="1098304" y="3016397"/>
            <a:ext cx="19148" cy="33844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3BD285-F67E-9027-0F23-1B895412AFA7}"/>
              </a:ext>
            </a:extLst>
          </p:cNvPr>
          <p:cNvCxnSpPr>
            <a:cxnSpLocks/>
          </p:cNvCxnSpPr>
          <p:nvPr/>
        </p:nvCxnSpPr>
        <p:spPr>
          <a:xfrm flipH="1" flipV="1">
            <a:off x="3250961" y="3016396"/>
            <a:ext cx="19148" cy="33844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21666B-947C-FDF5-7F21-896B72E3D690}"/>
              </a:ext>
            </a:extLst>
          </p:cNvPr>
          <p:cNvCxnSpPr>
            <a:cxnSpLocks/>
          </p:cNvCxnSpPr>
          <p:nvPr/>
        </p:nvCxnSpPr>
        <p:spPr>
          <a:xfrm flipH="1">
            <a:off x="2016770" y="2883489"/>
            <a:ext cx="4087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1FCFCD8-3B0F-564F-C110-A51FD7918C17}"/>
              </a:ext>
            </a:extLst>
          </p:cNvPr>
          <p:cNvSpPr txBox="1"/>
          <p:nvPr/>
        </p:nvSpPr>
        <p:spPr>
          <a:xfrm>
            <a:off x="1252534" y="5877579"/>
            <a:ext cx="19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Camera Displacement</a:t>
            </a:r>
          </a:p>
          <a:p>
            <a:pPr algn="ctr"/>
            <a:r>
              <a:rPr lang="en-US" sz="1400" dirty="0">
                <a:sym typeface="Wingdings" pitchFamily="2" charset="2"/>
              </a:rPr>
              <a:t></a:t>
            </a:r>
            <a:r>
              <a:rPr lang="en-US" sz="1400" dirty="0"/>
              <a:t> d </a:t>
            </a:r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0CDE1B-B897-D0EC-212B-9463E7DAEFE5}"/>
              </a:ext>
            </a:extLst>
          </p:cNvPr>
          <p:cNvSpPr txBox="1"/>
          <p:nvPr/>
        </p:nvSpPr>
        <p:spPr>
          <a:xfrm>
            <a:off x="1324285" y="2373690"/>
            <a:ext cx="1789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 Displacement</a:t>
            </a:r>
          </a:p>
          <a:p>
            <a:pPr algn="ctr"/>
            <a:r>
              <a:rPr lang="en-US" sz="1400" dirty="0">
                <a:sym typeface="Wingdings" pitchFamily="2" charset="2"/>
              </a:rPr>
              <a:t></a:t>
            </a:r>
            <a:r>
              <a:rPr lang="en-US" sz="1400" dirty="0"/>
              <a:t> d’ </a:t>
            </a:r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D21CA7-BD85-0675-8DF3-1FF1611420AF}"/>
              </a:ext>
            </a:extLst>
          </p:cNvPr>
          <p:cNvSpPr txBox="1"/>
          <p:nvPr/>
        </p:nvSpPr>
        <p:spPr>
          <a:xfrm>
            <a:off x="1050735" y="508775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𝜽</a:t>
            </a:r>
            <a:r>
              <a:rPr lang="en-US" baseline="-25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3B7810-EBE7-37C2-B230-C2C9E5D49508}"/>
              </a:ext>
            </a:extLst>
          </p:cNvPr>
          <p:cNvSpPr txBox="1"/>
          <p:nvPr/>
        </p:nvSpPr>
        <p:spPr>
          <a:xfrm>
            <a:off x="2980219" y="503626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𝜽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607D17-7D52-7E94-AD40-4C03E1457D41}"/>
                  </a:ext>
                </a:extLst>
              </p:cNvPr>
              <p:cNvSpPr txBox="1"/>
              <p:nvPr/>
            </p:nvSpPr>
            <p:spPr>
              <a:xfrm>
                <a:off x="3549423" y="5457090"/>
                <a:ext cx="2904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607D17-7D52-7E94-AD40-4C03E145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423" y="5457090"/>
                <a:ext cx="2904641" cy="276999"/>
              </a:xfrm>
              <a:prstGeom prst="rect">
                <a:avLst/>
              </a:prstGeom>
              <a:blipFill>
                <a:blip r:embed="rId3"/>
                <a:stretch>
                  <a:fillRect l="-173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604DB2-2C46-99A9-2287-5185DB9FE220}"/>
                  </a:ext>
                </a:extLst>
              </p:cNvPr>
              <p:cNvSpPr txBox="1"/>
              <p:nvPr/>
            </p:nvSpPr>
            <p:spPr>
              <a:xfrm>
                <a:off x="3959284" y="5900853"/>
                <a:ext cx="2111027" cy="589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604DB2-2C46-99A9-2287-5185DB9F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284" y="5900853"/>
                <a:ext cx="2111027" cy="589585"/>
              </a:xfrm>
              <a:prstGeom prst="rect">
                <a:avLst/>
              </a:prstGeom>
              <a:blipFill>
                <a:blip r:embed="rId4"/>
                <a:stretch>
                  <a:fillRect r="-119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4D52A4F-B0CA-8D9A-31D2-3B1DB52559DD}"/>
              </a:ext>
            </a:extLst>
          </p:cNvPr>
          <p:cNvSpPr txBox="1"/>
          <p:nvPr/>
        </p:nvSpPr>
        <p:spPr>
          <a:xfrm>
            <a:off x="3272195" y="4432720"/>
            <a:ext cx="33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pic>
        <p:nvPicPr>
          <p:cNvPr id="39" name="Picture 4" descr="Disparity">
            <a:extLst>
              <a:ext uri="{FF2B5EF4-FFF2-40B4-BE49-F238E27FC236}">
                <a16:creationId xmlns:a16="http://schemas.microsoft.com/office/drawing/2014/main" id="{59F775FA-3598-DE6B-200B-54B10814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70" y="1965744"/>
            <a:ext cx="2705318" cy="196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618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CF511-E87D-C0A2-066E-9369B5FE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21BE-123B-1229-09E7-ED08CA39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Vision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9CF8EA-6287-90F0-A524-C4380C56722B}"/>
              </a:ext>
            </a:extLst>
          </p:cNvPr>
          <p:cNvGrpSpPr/>
          <p:nvPr/>
        </p:nvGrpSpPr>
        <p:grpSpPr>
          <a:xfrm>
            <a:off x="916419" y="1965745"/>
            <a:ext cx="2131581" cy="1968080"/>
            <a:chOff x="2029646" y="1544186"/>
            <a:chExt cx="2131581" cy="19680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B05356-49B6-5B0C-1A7F-B327FFD647F8}"/>
                </a:ext>
              </a:extLst>
            </p:cNvPr>
            <p:cNvSpPr/>
            <p:nvPr/>
          </p:nvSpPr>
          <p:spPr>
            <a:xfrm>
              <a:off x="2029646" y="1544186"/>
              <a:ext cx="2131581" cy="1968080"/>
            </a:xfrm>
            <a:prstGeom prst="rect">
              <a:avLst/>
            </a:prstGeom>
            <a:solidFill>
              <a:schemeClr val="bg1">
                <a:lumMod val="50000"/>
                <a:alpha val="33000"/>
              </a:schemeClr>
            </a:solidFill>
            <a:ln>
              <a:noFill/>
            </a:ln>
            <a:effectLst>
              <a:glow rad="87156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F5DC9-C963-D6C4-158C-ED7E8043A894}"/>
                </a:ext>
              </a:extLst>
            </p:cNvPr>
            <p:cNvSpPr txBox="1"/>
            <p:nvPr/>
          </p:nvSpPr>
          <p:spPr>
            <a:xfrm>
              <a:off x="2879672" y="220506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7754AC-4842-C744-88FF-55B5922AC3D0}"/>
              </a:ext>
            </a:extLst>
          </p:cNvPr>
          <p:cNvGrpSpPr/>
          <p:nvPr/>
        </p:nvGrpSpPr>
        <p:grpSpPr>
          <a:xfrm>
            <a:off x="1390099" y="1965745"/>
            <a:ext cx="2131581" cy="1968080"/>
            <a:chOff x="2029646" y="1544186"/>
            <a:chExt cx="2131581" cy="19680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7C36EB-9A56-E734-91BB-9180405D6536}"/>
                </a:ext>
              </a:extLst>
            </p:cNvPr>
            <p:cNvSpPr/>
            <p:nvPr/>
          </p:nvSpPr>
          <p:spPr>
            <a:xfrm>
              <a:off x="2029646" y="1544186"/>
              <a:ext cx="2131581" cy="1968080"/>
            </a:xfrm>
            <a:prstGeom prst="rect">
              <a:avLst/>
            </a:prstGeom>
            <a:solidFill>
              <a:schemeClr val="bg1">
                <a:lumMod val="50000"/>
                <a:alpha val="33000"/>
              </a:schemeClr>
            </a:solidFill>
            <a:ln>
              <a:noFill/>
            </a:ln>
            <a:effectLst>
              <a:glow rad="87156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3352E4-61FE-7503-327D-757E01B6B451}"/>
                </a:ext>
              </a:extLst>
            </p:cNvPr>
            <p:cNvSpPr txBox="1"/>
            <p:nvPr/>
          </p:nvSpPr>
          <p:spPr>
            <a:xfrm>
              <a:off x="2879672" y="220506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49182E-F3F5-8943-8291-779D8FAF621D}"/>
              </a:ext>
            </a:extLst>
          </p:cNvPr>
          <p:cNvCxnSpPr>
            <a:cxnSpLocks/>
          </p:cNvCxnSpPr>
          <p:nvPr/>
        </p:nvCxnSpPr>
        <p:spPr>
          <a:xfrm flipV="1">
            <a:off x="1128954" y="3034564"/>
            <a:ext cx="813362" cy="3366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CC7808-7CE5-FBDE-273F-3C628DE30176}"/>
              </a:ext>
            </a:extLst>
          </p:cNvPr>
          <p:cNvCxnSpPr>
            <a:cxnSpLocks/>
          </p:cNvCxnSpPr>
          <p:nvPr/>
        </p:nvCxnSpPr>
        <p:spPr>
          <a:xfrm flipH="1" flipV="1">
            <a:off x="2495782" y="3034564"/>
            <a:ext cx="764753" cy="3366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5BE25E-26BC-8678-784D-4AEAA55F31A9}"/>
              </a:ext>
            </a:extLst>
          </p:cNvPr>
          <p:cNvCxnSpPr>
            <a:cxnSpLocks/>
          </p:cNvCxnSpPr>
          <p:nvPr/>
        </p:nvCxnSpPr>
        <p:spPr>
          <a:xfrm flipH="1">
            <a:off x="1157677" y="6400799"/>
            <a:ext cx="2093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C674D0-A9FA-67E0-5F7C-8B487E61F146}"/>
              </a:ext>
            </a:extLst>
          </p:cNvPr>
          <p:cNvCxnSpPr>
            <a:cxnSpLocks/>
          </p:cNvCxnSpPr>
          <p:nvPr/>
        </p:nvCxnSpPr>
        <p:spPr>
          <a:xfrm flipH="1" flipV="1">
            <a:off x="1098304" y="3016397"/>
            <a:ext cx="19148" cy="33844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566A00-71C6-9D33-32E7-C7319B4CAB75}"/>
              </a:ext>
            </a:extLst>
          </p:cNvPr>
          <p:cNvCxnSpPr>
            <a:cxnSpLocks/>
          </p:cNvCxnSpPr>
          <p:nvPr/>
        </p:nvCxnSpPr>
        <p:spPr>
          <a:xfrm flipH="1" flipV="1">
            <a:off x="3250961" y="3016396"/>
            <a:ext cx="19148" cy="33844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B946B0-935D-0B43-B815-9F9D2C64650A}"/>
              </a:ext>
            </a:extLst>
          </p:cNvPr>
          <p:cNvCxnSpPr>
            <a:cxnSpLocks/>
          </p:cNvCxnSpPr>
          <p:nvPr/>
        </p:nvCxnSpPr>
        <p:spPr>
          <a:xfrm flipH="1">
            <a:off x="2016770" y="2883489"/>
            <a:ext cx="4087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A743FD-AADA-FF38-86A0-9A92B531D3BF}"/>
              </a:ext>
            </a:extLst>
          </p:cNvPr>
          <p:cNvSpPr txBox="1"/>
          <p:nvPr/>
        </p:nvSpPr>
        <p:spPr>
          <a:xfrm>
            <a:off x="1252534" y="5877579"/>
            <a:ext cx="19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Camera Displacement</a:t>
            </a:r>
          </a:p>
          <a:p>
            <a:pPr algn="ctr"/>
            <a:r>
              <a:rPr lang="en-US" sz="1400" dirty="0">
                <a:sym typeface="Wingdings" pitchFamily="2" charset="2"/>
              </a:rPr>
              <a:t></a:t>
            </a:r>
            <a:r>
              <a:rPr lang="en-US" sz="1400" dirty="0"/>
              <a:t> d </a:t>
            </a:r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6C0403-979B-D454-18DF-38F031A1CE97}"/>
              </a:ext>
            </a:extLst>
          </p:cNvPr>
          <p:cNvSpPr txBox="1"/>
          <p:nvPr/>
        </p:nvSpPr>
        <p:spPr>
          <a:xfrm>
            <a:off x="1324285" y="2373690"/>
            <a:ext cx="1789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 Displacement</a:t>
            </a:r>
          </a:p>
          <a:p>
            <a:pPr algn="ctr"/>
            <a:r>
              <a:rPr lang="en-US" sz="1400" dirty="0">
                <a:sym typeface="Wingdings" pitchFamily="2" charset="2"/>
              </a:rPr>
              <a:t></a:t>
            </a:r>
            <a:r>
              <a:rPr lang="en-US" sz="1400" dirty="0"/>
              <a:t> d’ </a:t>
            </a:r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B62345-4D94-829C-4B94-6837B30F8CA7}"/>
              </a:ext>
            </a:extLst>
          </p:cNvPr>
          <p:cNvSpPr txBox="1"/>
          <p:nvPr/>
        </p:nvSpPr>
        <p:spPr>
          <a:xfrm>
            <a:off x="1050735" y="508775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𝜽</a:t>
            </a:r>
            <a:r>
              <a:rPr lang="en-US" baseline="-250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CDE7CD-216A-4EB4-8805-2DF7559B78FC}"/>
              </a:ext>
            </a:extLst>
          </p:cNvPr>
          <p:cNvSpPr txBox="1"/>
          <p:nvPr/>
        </p:nvSpPr>
        <p:spPr>
          <a:xfrm>
            <a:off x="2980219" y="503626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𝜽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E416D8-EB92-4E6B-1DC1-FE55615DA771}"/>
                  </a:ext>
                </a:extLst>
              </p:cNvPr>
              <p:cNvSpPr txBox="1"/>
              <p:nvPr/>
            </p:nvSpPr>
            <p:spPr>
              <a:xfrm>
                <a:off x="3549423" y="5457090"/>
                <a:ext cx="2904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E416D8-EB92-4E6B-1DC1-FE55615DA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423" y="5457090"/>
                <a:ext cx="2904641" cy="276999"/>
              </a:xfrm>
              <a:prstGeom prst="rect">
                <a:avLst/>
              </a:prstGeom>
              <a:blipFill>
                <a:blip r:embed="rId2"/>
                <a:stretch>
                  <a:fillRect l="-173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B41EC9-2050-EFE0-D207-557AC660F09D}"/>
                  </a:ext>
                </a:extLst>
              </p:cNvPr>
              <p:cNvSpPr txBox="1"/>
              <p:nvPr/>
            </p:nvSpPr>
            <p:spPr>
              <a:xfrm>
                <a:off x="3959284" y="5900853"/>
                <a:ext cx="2111027" cy="589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B41EC9-2050-EFE0-D207-557AC660F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284" y="5900853"/>
                <a:ext cx="2111027" cy="589585"/>
              </a:xfrm>
              <a:prstGeom prst="rect">
                <a:avLst/>
              </a:prstGeom>
              <a:blipFill>
                <a:blip r:embed="rId3"/>
                <a:stretch>
                  <a:fillRect r="-119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2BA9AD4-19A5-0429-A3A2-C4121C13EB55}"/>
              </a:ext>
            </a:extLst>
          </p:cNvPr>
          <p:cNvSpPr txBox="1"/>
          <p:nvPr/>
        </p:nvSpPr>
        <p:spPr>
          <a:xfrm>
            <a:off x="3272195" y="4432720"/>
            <a:ext cx="33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84F4565-E42C-804D-2EB0-58A4DB88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822" y="365125"/>
            <a:ext cx="5715000" cy="36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555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DC2F6-9899-9DFD-50C1-F81CBF7EA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244B-FB65-BCF3-0B4D-F47C758B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Vision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E89093-F431-A722-A002-3F799AF61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47" y="1876425"/>
            <a:ext cx="88900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A6A042-AAD1-03C9-D13B-232279DD5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47" y="4454525"/>
            <a:ext cx="8890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17F671B2-907D-B882-D5DF-5F40FB1791F3}"/>
              </a:ext>
            </a:extLst>
          </p:cNvPr>
          <p:cNvSpPr/>
          <p:nvPr/>
        </p:nvSpPr>
        <p:spPr>
          <a:xfrm>
            <a:off x="4888652" y="4672990"/>
            <a:ext cx="1857375" cy="32861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CE7F40-13FD-0CAB-3604-743916E9ACA4}"/>
                  </a:ext>
                </a:extLst>
              </p:cNvPr>
              <p:cNvSpPr txBox="1"/>
              <p:nvPr/>
            </p:nvSpPr>
            <p:spPr>
              <a:xfrm>
                <a:off x="6438014" y="623885"/>
                <a:ext cx="3753207" cy="586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𝑆𝐴𝐷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CE7F40-13FD-0CAB-3604-743916E9A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014" y="623885"/>
                <a:ext cx="3753207" cy="586314"/>
              </a:xfrm>
              <a:prstGeom prst="rect">
                <a:avLst/>
              </a:prstGeom>
              <a:blipFill>
                <a:blip r:embed="rId4"/>
                <a:stretch>
                  <a:fillRect l="-2020" t="-120833" r="-673" b="-20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0482D8-DF52-A8C9-6A43-6652294A7511}"/>
              </a:ext>
            </a:extLst>
          </p:cNvPr>
          <p:cNvCxnSpPr/>
          <p:nvPr/>
        </p:nvCxnSpPr>
        <p:spPr>
          <a:xfrm flipV="1">
            <a:off x="4082902" y="3040912"/>
            <a:ext cx="1499191" cy="1818167"/>
          </a:xfrm>
          <a:prstGeom prst="straightConnector1">
            <a:avLst/>
          </a:prstGeom>
          <a:ln w="53975">
            <a:solidFill>
              <a:srgbClr val="92D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317B08-7922-2164-D730-4E15E088820E}"/>
              </a:ext>
            </a:extLst>
          </p:cNvPr>
          <p:cNvSpPr txBox="1"/>
          <p:nvPr/>
        </p:nvSpPr>
        <p:spPr>
          <a:xfrm>
            <a:off x="4913459" y="3942669"/>
            <a:ext cx="40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SAD </a:t>
            </a:r>
            <a:r>
              <a:rPr lang="en-US" dirty="0">
                <a:sym typeface="Wingdings" pitchFamily="2" charset="2"/>
              </a:rPr>
              <a:t> corresponding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5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0453-EBDA-4D94-03DC-1B022ED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A60038-55FF-7EB5-D8FE-3D7937493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4" y="2084688"/>
            <a:ext cx="4709156" cy="420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F1F844B-0C10-31B1-989F-650BD7957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900364"/>
            <a:ext cx="3430901" cy="28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AECF2F-973C-7253-EE0B-B25F30E6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9" y="2900363"/>
            <a:ext cx="3430902" cy="28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86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E1BF1-0C00-C5DE-C8FF-3921A3638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75" y="393404"/>
            <a:ext cx="10515600" cy="5911149"/>
          </a:xfrm>
        </p:spPr>
        <p:txBody>
          <a:bodyPr>
            <a:normAutofit fontScale="62500" lnSpcReduction="20000"/>
          </a:bodyPr>
          <a:lstStyle/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minDisparity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Minimum disparity value. Normally we expect 0 here but it’s sometimes required when the rectification algorithm shifts the image.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numDisparities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Max disparity value. Has to be greater than zero. Defines the disparity boundary.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blockSize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Block size for the matching blocks. Recommended is [3–11] and an odd number is recommended since odd-sized blocks have a center.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P1 &amp; P2: Responsible for smoother images. The rule is P2&gt;P1.</a:t>
            </a:r>
          </a:p>
          <a:p>
            <a:pPr lvl="1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P1 – penalty for neighboring pixels</a:t>
            </a:r>
          </a:p>
          <a:p>
            <a:pPr lvl="1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P2 – penalty for further neighbors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disp12MaxDiff: Maximum pixel difference (in pixels) for the disparity calculation.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preFilterCap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A value to be used before the filtering. Before the block matching, a derivative of the image x-axis is calculated and used to check the boundary [-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prefiltercap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prefiltercap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]. 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uniquenessRatio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After the cost function calculation, this value used to compare. Suggested value range [5–15].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speckleWindowSize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Filter to remove big values and get a smoother image. Suggested value range [50–200].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speckleRange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: Used to check disparity differences with the neighbors to get a smooth image.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sparity">
            <a:extLst>
              <a:ext uri="{FF2B5EF4-FFF2-40B4-BE49-F238E27FC236}">
                <a16:creationId xmlns:a16="http://schemas.microsoft.com/office/drawing/2014/main" id="{75E0B69A-CC44-9D6B-F395-9D678C792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93" y="271718"/>
            <a:ext cx="2705318" cy="196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7F9B44-5C9A-7A0A-CC3C-140D9B33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Stereo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2BD9F-F934-A1B9-A25F-8616E4EF1CE5}"/>
              </a:ext>
            </a:extLst>
          </p:cNvPr>
          <p:cNvSpPr txBox="1"/>
          <p:nvPr/>
        </p:nvSpPr>
        <p:spPr>
          <a:xfrm>
            <a:off x="278559" y="2065097"/>
            <a:ext cx="24833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fx</a:t>
            </a:r>
            <a:r>
              <a:rPr lang="en-US" dirty="0"/>
              <a:t> : focal length in x</a:t>
            </a:r>
          </a:p>
          <a:p>
            <a:r>
              <a:rPr lang="en-US" dirty="0" err="1"/>
              <a:t>fy</a:t>
            </a:r>
            <a:r>
              <a:rPr lang="en-US" dirty="0"/>
              <a:t> : focal length in y</a:t>
            </a:r>
          </a:p>
          <a:p>
            <a:endParaRPr lang="en-US" dirty="0"/>
          </a:p>
          <a:p>
            <a:r>
              <a:rPr lang="en-US" dirty="0"/>
              <a:t>Ox:  Origin of image in x</a:t>
            </a:r>
          </a:p>
          <a:p>
            <a:r>
              <a:rPr lang="en-US" dirty="0"/>
              <a:t>Oy:  Origin of image in y</a:t>
            </a:r>
          </a:p>
          <a:p>
            <a:endParaRPr lang="en-US" dirty="0"/>
          </a:p>
          <a:p>
            <a:r>
              <a:rPr lang="en-US" dirty="0"/>
              <a:t>[U,V]:  Point in image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25140-607D-D025-4107-67FE6981FA21}"/>
              </a:ext>
            </a:extLst>
          </p:cNvPr>
          <p:cNvSpPr txBox="1"/>
          <p:nvPr/>
        </p:nvSpPr>
        <p:spPr>
          <a:xfrm>
            <a:off x="3018319" y="2065097"/>
            <a:ext cx="25276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fx</a:t>
            </a:r>
            <a:r>
              <a:rPr lang="en-US" dirty="0"/>
              <a:t>' : focal length in x</a:t>
            </a:r>
          </a:p>
          <a:p>
            <a:r>
              <a:rPr lang="en-US" dirty="0" err="1"/>
              <a:t>fy</a:t>
            </a:r>
            <a:r>
              <a:rPr lang="en-US" dirty="0"/>
              <a:t> ‘: focal length in y</a:t>
            </a:r>
          </a:p>
          <a:p>
            <a:endParaRPr lang="en-US" dirty="0"/>
          </a:p>
          <a:p>
            <a:r>
              <a:rPr lang="en-US" dirty="0"/>
              <a:t>Ox’:  Origin of image in x</a:t>
            </a:r>
          </a:p>
          <a:p>
            <a:r>
              <a:rPr lang="en-US" dirty="0"/>
              <a:t>Oy’:  Origin of image in y</a:t>
            </a:r>
          </a:p>
          <a:p>
            <a:endParaRPr lang="en-US" dirty="0"/>
          </a:p>
          <a:p>
            <a:r>
              <a:rPr lang="en-US" dirty="0"/>
              <a:t>[U’,V’]:  Point in image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D6C0F-3142-173F-98F6-B87A9D3CD084}"/>
              </a:ext>
            </a:extLst>
          </p:cNvPr>
          <p:cNvSpPr txBox="1"/>
          <p:nvPr/>
        </p:nvSpPr>
        <p:spPr>
          <a:xfrm>
            <a:off x="2912380" y="1690688"/>
            <a:ext cx="18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Camera 2 (right)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07ED4-1E90-3A72-B119-4DECEB0CCB61}"/>
              </a:ext>
            </a:extLst>
          </p:cNvPr>
          <p:cNvSpPr txBox="1"/>
          <p:nvPr/>
        </p:nvSpPr>
        <p:spPr>
          <a:xfrm>
            <a:off x="334069" y="1720808"/>
            <a:ext cx="172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Camera 1 (left)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5E1D7F-849B-CB9D-F9DE-2B0E7F802204}"/>
                  </a:ext>
                </a:extLst>
              </p:cNvPr>
              <p:cNvSpPr txBox="1"/>
              <p:nvPr/>
            </p:nvSpPr>
            <p:spPr>
              <a:xfrm>
                <a:off x="334069" y="5186248"/>
                <a:ext cx="1626920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5E1D7F-849B-CB9D-F9DE-2B0E7F80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69" y="5186248"/>
                <a:ext cx="1626920" cy="472565"/>
              </a:xfrm>
              <a:prstGeom prst="rect">
                <a:avLst/>
              </a:prstGeom>
              <a:blipFill>
                <a:blip r:embed="rId3"/>
                <a:stretch>
                  <a:fillRect l="-310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3F8E3A-DC30-7A80-FB92-9049F1B882A9}"/>
                  </a:ext>
                </a:extLst>
              </p:cNvPr>
              <p:cNvSpPr txBox="1"/>
              <p:nvPr/>
            </p:nvSpPr>
            <p:spPr>
              <a:xfrm>
                <a:off x="334069" y="5766819"/>
                <a:ext cx="1698222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3F8E3A-DC30-7A80-FB92-9049F1B88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69" y="5766819"/>
                <a:ext cx="1698222" cy="472502"/>
              </a:xfrm>
              <a:prstGeom prst="rect">
                <a:avLst/>
              </a:prstGeom>
              <a:blipFill>
                <a:blip r:embed="rId4"/>
                <a:stretch>
                  <a:fillRect l="-1493"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41CED1-AA66-8E07-8994-6DDE672D4A45}"/>
              </a:ext>
            </a:extLst>
          </p:cNvPr>
          <p:cNvSpPr txBox="1"/>
          <p:nvPr/>
        </p:nvSpPr>
        <p:spPr>
          <a:xfrm>
            <a:off x="3032533" y="4294069"/>
            <a:ext cx="418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 - displacement of cameras (in x plane)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CD28C-03EF-5C8D-F261-72D24D7E21D3}"/>
                  </a:ext>
                </a:extLst>
              </p:cNvPr>
              <p:cNvSpPr txBox="1"/>
              <p:nvPr/>
            </p:nvSpPr>
            <p:spPr>
              <a:xfrm>
                <a:off x="2805775" y="5167312"/>
                <a:ext cx="233846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CD28C-03EF-5C8D-F261-72D24D7E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775" y="5167312"/>
                <a:ext cx="2338461" cy="535724"/>
              </a:xfrm>
              <a:prstGeom prst="rect">
                <a:avLst/>
              </a:prstGeom>
              <a:blipFill>
                <a:blip r:embed="rId5"/>
                <a:stretch>
                  <a:fillRect l="-2151" t="-2326" r="-2151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13CA70-2A6C-DDCB-2EFB-AA0A106A565C}"/>
                  </a:ext>
                </a:extLst>
              </p:cNvPr>
              <p:cNvSpPr txBox="1"/>
              <p:nvPr/>
            </p:nvSpPr>
            <p:spPr>
              <a:xfrm>
                <a:off x="2876842" y="5870181"/>
                <a:ext cx="1739002" cy="369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’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13CA70-2A6C-DDCB-2EFB-AA0A106A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42" y="5870181"/>
                <a:ext cx="1739002" cy="369140"/>
              </a:xfrm>
              <a:prstGeom prst="rect">
                <a:avLst/>
              </a:prstGeom>
              <a:blipFill>
                <a:blip r:embed="rId6"/>
                <a:stretch>
                  <a:fillRect l="-5072" t="-10000" r="-72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1C1AB8-5F45-0729-6AFC-3E14E5AB161E}"/>
                  </a:ext>
                </a:extLst>
              </p:cNvPr>
              <p:cNvSpPr txBox="1"/>
              <p:nvPr/>
            </p:nvSpPr>
            <p:spPr>
              <a:xfrm>
                <a:off x="5873729" y="5591931"/>
                <a:ext cx="1543243" cy="556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𝑂𝑥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𝐹𝑥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1C1AB8-5F45-0729-6AFC-3E14E5AB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29" y="5591931"/>
                <a:ext cx="1543243" cy="556499"/>
              </a:xfrm>
              <a:prstGeom prst="rect">
                <a:avLst/>
              </a:prstGeom>
              <a:blipFill>
                <a:blip r:embed="rId7"/>
                <a:stretch>
                  <a:fillRect l="-4878" t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 descr="Canon EOS R5 Mirrorless Digital Camera ...">
            <a:extLst>
              <a:ext uri="{FF2B5EF4-FFF2-40B4-BE49-F238E27FC236}">
                <a16:creationId xmlns:a16="http://schemas.microsoft.com/office/drawing/2014/main" id="{DCF69E19-4E7D-7CA5-5E67-A2E258C4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91744" y="3175182"/>
            <a:ext cx="1203526" cy="8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anon EOS R5 Mirrorless Digital Camera ...">
            <a:extLst>
              <a:ext uri="{FF2B5EF4-FFF2-40B4-BE49-F238E27FC236}">
                <a16:creationId xmlns:a16="http://schemas.microsoft.com/office/drawing/2014/main" id="{519F3149-6FCC-EB50-3EA7-73B8617C7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27468" y="3175183"/>
            <a:ext cx="1203526" cy="8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C2900DBC-030F-3571-5987-EA069D2FEAFE}"/>
              </a:ext>
            </a:extLst>
          </p:cNvPr>
          <p:cNvSpPr/>
          <p:nvPr/>
        </p:nvSpPr>
        <p:spPr>
          <a:xfrm>
            <a:off x="7853455" y="3071351"/>
            <a:ext cx="1483629" cy="5450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535633-2DC0-722A-44F1-637D963ED6BA}"/>
              </a:ext>
            </a:extLst>
          </p:cNvPr>
          <p:cNvSpPr txBox="1"/>
          <p:nvPr/>
        </p:nvSpPr>
        <p:spPr>
          <a:xfrm>
            <a:off x="8536880" y="2702019"/>
            <a:ext cx="390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063DFF-F302-87DC-0B1A-F7AC1FEA493A}"/>
              </a:ext>
            </a:extLst>
          </p:cNvPr>
          <p:cNvSpPr txBox="1"/>
          <p:nvPr/>
        </p:nvSpPr>
        <p:spPr>
          <a:xfrm>
            <a:off x="7495360" y="270201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B453D-A740-E6C7-29DB-E4DF5EB962A6}"/>
              </a:ext>
            </a:extLst>
          </p:cNvPr>
          <p:cNvSpPr txBox="1"/>
          <p:nvPr/>
        </p:nvSpPr>
        <p:spPr>
          <a:xfrm>
            <a:off x="9043650" y="269826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(b,0)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21894B-EF43-E8FB-E672-E39A6CF8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174" y="4391716"/>
            <a:ext cx="3151739" cy="21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9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02C3-697E-28EF-3C46-11B134B3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164B02D-03D8-8163-9B43-7D8A707C9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11" y="1690688"/>
            <a:ext cx="801015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030DAD-F8F3-3333-6DB9-41DA46743A26}"/>
              </a:ext>
            </a:extLst>
          </p:cNvPr>
          <p:cNvSpPr txBox="1"/>
          <p:nvPr/>
        </p:nvSpPr>
        <p:spPr>
          <a:xfrm>
            <a:off x="1917383" y="6311900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learnopencv.com</a:t>
            </a:r>
            <a:r>
              <a:rPr lang="en-US" dirty="0"/>
              <a:t>/depth-perception-using-stereo-camera-python-c/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AF31C-BCA4-2537-DAB6-363B34BC5849}"/>
                  </a:ext>
                </a:extLst>
              </p:cNvPr>
              <p:cNvSpPr txBox="1"/>
              <p:nvPr/>
            </p:nvSpPr>
            <p:spPr>
              <a:xfrm>
                <a:off x="8663622" y="3429000"/>
                <a:ext cx="2218621" cy="550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𝑂𝑥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𝐹𝑥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AF31C-BCA4-2537-DAB6-363B34BC5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622" y="3429000"/>
                <a:ext cx="2218621" cy="550151"/>
              </a:xfrm>
              <a:prstGeom prst="rect">
                <a:avLst/>
              </a:prstGeom>
              <a:blipFill>
                <a:blip r:embed="rId3"/>
                <a:stretch>
                  <a:fillRect l="-4000"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731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4BB4-93AA-2E6D-AE5D-AC7A32F5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Illumination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9CF31D-DBBA-9C78-F05C-AE01FA1BA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524" y="1690688"/>
            <a:ext cx="5541413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695AA-531B-59DF-E815-2742B2A35BF6}"/>
              </a:ext>
            </a:extLst>
          </p:cNvPr>
          <p:cNvSpPr txBox="1"/>
          <p:nvPr/>
        </p:nvSpPr>
        <p:spPr>
          <a:xfrm>
            <a:off x="443063" y="1690688"/>
            <a:ext cx="53989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1.  Stereo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you use two cameras, you can compute the distance/disparity between corresponding dots in the two image </a:t>
            </a:r>
          </a:p>
          <a:p>
            <a:endParaRPr lang="en-US" dirty="0"/>
          </a:p>
          <a:p>
            <a:r>
              <a:rPr lang="en-US" b="1" dirty="0"/>
              <a:t>Option 2. One Camera/Shift phase of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Changing the spatial phase of the illumination is the same as moving the source of the illumination.  Thus, creating virtual offset patterns.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Option 3.  Both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is an example (with code) for doing this yourself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https://www.instructables.com/DIY-3D-scanner-based-on-structured-light-and-stere/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7512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78C90-0B67-DFE2-74AE-337855102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CFD3CC-82F8-920B-81E6-8C4E587E2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124795"/>
            <a:ext cx="5665032" cy="4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330D6F-2BD2-FA8D-BA56-A27DBDE2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94" y="1409334"/>
            <a:ext cx="596274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A1A63F6-71A3-0064-C4A1-351BD658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Illumination</a:t>
            </a:r>
          </a:p>
        </p:txBody>
      </p:sp>
    </p:spTree>
    <p:extLst>
      <p:ext uri="{BB962C8B-B14F-4D97-AF65-F5344CB8AC3E}">
        <p14:creationId xmlns:p14="http://schemas.microsoft.com/office/powerpoint/2010/main" val="1328683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60C-19DB-9EF9-628B-57276271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 (</a:t>
            </a:r>
            <a:r>
              <a:rPr lang="en-US" dirty="0" err="1"/>
              <a:t>ToF</a:t>
            </a:r>
            <a:r>
              <a:rPr lang="en-US" dirty="0"/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B270BA-9557-C366-7084-D5556600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9" y="3506818"/>
            <a:ext cx="7416954" cy="33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FA2016-F675-415B-AE99-17D6A8FDC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455" y="287307"/>
            <a:ext cx="4743083" cy="31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40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DE7E-EAF3-75E9-2AC9-543E87576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A6D7-EA99-C4B1-81EE-8F63A8FC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Prospective-n-Point (PnP)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AF6C0EA-F3BD-25C4-6C6F-3EFCBC31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2" y="2367750"/>
            <a:ext cx="5127098" cy="358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9CB1FE-C4E8-52F2-9EA8-2D73ABE0D71A}"/>
                  </a:ext>
                </a:extLst>
              </p:cNvPr>
              <p:cNvSpPr txBox="1"/>
              <p:nvPr/>
            </p:nvSpPr>
            <p:spPr>
              <a:xfrm>
                <a:off x="6966123" y="1690688"/>
                <a:ext cx="3445430" cy="1088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9CB1FE-C4E8-52F2-9EA8-2D73ABE0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123" y="1690688"/>
                <a:ext cx="3445430" cy="1088631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05E6E8-7900-4DE9-111A-2E9ED6ED698D}"/>
                  </a:ext>
                </a:extLst>
              </p:cNvPr>
              <p:cNvSpPr txBox="1"/>
              <p:nvPr/>
            </p:nvSpPr>
            <p:spPr>
              <a:xfrm>
                <a:off x="5767987" y="3580600"/>
                <a:ext cx="6098018" cy="1163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05E6E8-7900-4DE9-111A-2E9ED6ED6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87" y="3580600"/>
                <a:ext cx="6098018" cy="1163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251D60-5E9A-5D02-325C-2E51637B2B6E}"/>
              </a:ext>
            </a:extLst>
          </p:cNvPr>
          <p:cNvSpPr txBox="1"/>
          <p:nvPr/>
        </p:nvSpPr>
        <p:spPr>
          <a:xfrm>
            <a:off x="8222043" y="3176239"/>
            <a:ext cx="21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3D to 2D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E0576-E4FD-C5DE-BE7A-0F598E61F175}"/>
                  </a:ext>
                </a:extLst>
              </p:cNvPr>
              <p:cNvSpPr txBox="1"/>
              <p:nvPr/>
            </p:nvSpPr>
            <p:spPr>
              <a:xfrm>
                <a:off x="6093982" y="5435483"/>
                <a:ext cx="6098018" cy="884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E0576-E4FD-C5DE-BE7A-0F598E61F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982" y="5435483"/>
                <a:ext cx="6098018" cy="884473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B8A910-FDA3-27AE-F67F-4DC19242BE7D}"/>
              </a:ext>
            </a:extLst>
          </p:cNvPr>
          <p:cNvSpPr txBox="1"/>
          <p:nvPr/>
        </p:nvSpPr>
        <p:spPr>
          <a:xfrm>
            <a:off x="8095884" y="4951962"/>
            <a:ext cx="332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Intrinsic Camera distortion (K)</a:t>
            </a:r>
          </a:p>
        </p:txBody>
      </p:sp>
    </p:spTree>
    <p:extLst>
      <p:ext uri="{BB962C8B-B14F-4D97-AF65-F5344CB8AC3E}">
        <p14:creationId xmlns:p14="http://schemas.microsoft.com/office/powerpoint/2010/main" val="28931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A010-B906-2E64-5AB0-63613F1F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Monocular depth estimation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40D71B-8BE5-497A-06B4-6A4EAB07A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MiDAS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https://github.com/isl-org/MiDaS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Ranftl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Lasinger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K., Hafner, D., Schindler, K., &amp;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Koltun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V. (2020). Towards robust monocular depth estimation: Mixing datasets for zero-shot cross-dataset transfer.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IEEE transactions on pattern analysis and machine intelligence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(3), 1623-1637.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MIT License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Fastest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Qualitative.  Depth order (but not quantitative distances)</a:t>
            </a:r>
          </a:p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ZoeDepth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https://github.com/isl-org/ZoeDepth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Bhat, S. F.,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Birkl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Wofk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Wonka, P., &amp; Müller, M. (2023).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Zoedepth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Zero-shot transfer by combining relative and metric depth. </a:t>
            </a:r>
            <a:r>
              <a:rPr lang="en-US" sz="16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preprint arXiv:2302.12288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MIT License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4x slower than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MiDAS</a:t>
            </a:r>
            <a:endParaRPr lang="en-US" sz="16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Depth estimation in quantitative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Marigold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https://github.com/prs-eth/Marigold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Ke, B., Obukhov, A., Huang, S., Metzger, N.,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Daudt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C., &amp; Schindler, K. (2024). Repurposing diffusion-based image generators for monocular depth estimation. In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(pp. 9492-9502).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Apache License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~ 200x slower than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MiDAS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PatchFusion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https://github.com/zhyever/PatchFusion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Li, Z., Bhat, S. F., &amp; Wonka, P. (2024).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Patchfusion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end-to-end tile-based framework for high-resolution monocular metric depth estimation. In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(pp. 10016-10025).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License</a:t>
            </a:r>
          </a:p>
          <a:p>
            <a:pPr lvl="1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400x slower than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441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7EE6D-C035-B5D4-36DF-65C467E8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B5EB-A14E-CD09-7591-B3DE23810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MiDAS</a:t>
            </a:r>
            <a:endParaRPr lang="en-US" dirty="0"/>
          </a:p>
        </p:txBody>
      </p:sp>
      <p:pic>
        <p:nvPicPr>
          <p:cNvPr id="5" name="Picture 4" descr="A list of movies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B4DECD5-0CF4-0CB1-65DC-6F9C35FF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700" y="1772705"/>
            <a:ext cx="3798435" cy="4940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3A928-251B-AA4E-1A4F-F3310E23A841}"/>
              </a:ext>
            </a:extLst>
          </p:cNvPr>
          <p:cNvSpPr txBox="1"/>
          <p:nvPr/>
        </p:nvSpPr>
        <p:spPr>
          <a:xfrm>
            <a:off x="993123" y="2543364"/>
            <a:ext cx="63413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Learning based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ResNET</a:t>
            </a:r>
            <a:r>
              <a:rPr lang="en-US" dirty="0"/>
              <a:t> based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on movies available in both 3D and standard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 descr="A collage of images of people and animals&#10;&#10;Description automatically generated">
            <a:extLst>
              <a:ext uri="{FF2B5EF4-FFF2-40B4-BE49-F238E27FC236}">
                <a16:creationId xmlns:a16="http://schemas.microsoft.com/office/drawing/2014/main" id="{A6FEFEAE-994A-6412-D2EC-4A25D843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221" y="3676277"/>
            <a:ext cx="4540754" cy="28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93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AAC4-8720-EB1A-7948-F7AEC74F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B9224CB7-541C-0804-7B1D-60BE1CDA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0B5925-CA8B-65E2-21A1-94CF3FF80D4C}"/>
              </a:ext>
            </a:extLst>
          </p:cNvPr>
          <p:cNvSpPr txBox="1"/>
          <p:nvPr/>
        </p:nvSpPr>
        <p:spPr>
          <a:xfrm>
            <a:off x="6392411" y="1451295"/>
            <a:ext cx="5687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plane is defined by the three points: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Origin1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Origin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point of interest</a:t>
            </a:r>
          </a:p>
          <a:p>
            <a:r>
              <a:rPr lang="en-US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65DA3-BE38-1193-AF00-799FADD63958}"/>
                  </a:ext>
                </a:extLst>
              </p:cNvPr>
              <p:cNvSpPr txBox="1"/>
              <p:nvPr/>
            </p:nvSpPr>
            <p:spPr>
              <a:xfrm>
                <a:off x="8381446" y="2928623"/>
                <a:ext cx="20951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65DA3-BE38-1193-AF00-799FADD63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446" y="2928623"/>
                <a:ext cx="2095125" cy="430887"/>
              </a:xfrm>
              <a:prstGeom prst="rect">
                <a:avLst/>
              </a:prstGeom>
              <a:blipFill>
                <a:blip r:embed="rId3"/>
                <a:stretch>
                  <a:fillRect l="-602" t="-2857" r="-241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EEC8C-C0CD-CFEB-8497-49BD1C1EBB22}"/>
                  </a:ext>
                </a:extLst>
              </p:cNvPr>
              <p:cNvSpPr txBox="1"/>
              <p:nvPr/>
            </p:nvSpPr>
            <p:spPr>
              <a:xfrm>
                <a:off x="6392411" y="3655068"/>
                <a:ext cx="6098018" cy="884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𝑖𝑑𝑒𝑎𝑙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EEC8C-C0CD-CFEB-8497-49BD1C1E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11" y="3655068"/>
                <a:ext cx="6098018" cy="884473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E42433-798B-90BF-D767-0100339850C1}"/>
                  </a:ext>
                </a:extLst>
              </p:cNvPr>
              <p:cNvSpPr txBox="1"/>
              <p:nvPr/>
            </p:nvSpPr>
            <p:spPr>
              <a:xfrm>
                <a:off x="8662305" y="5265986"/>
                <a:ext cx="20546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E42433-798B-90BF-D767-010033985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05" y="5265986"/>
                <a:ext cx="2054665" cy="430887"/>
              </a:xfrm>
              <a:prstGeom prst="rect">
                <a:avLst/>
              </a:prstGeom>
              <a:blipFill>
                <a:blip r:embed="rId5"/>
                <a:stretch>
                  <a:fillRect l="-4321" t="-2857" r="-493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47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901FF-421B-C2C9-26B8-044BC11E9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0FA2-72C8-7B6C-9FB8-53E6B46C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672DAF6C-B804-0917-FA59-4E265731A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DC6609-02E8-10BC-CAF3-E6C1AC1CDAEB}"/>
                  </a:ext>
                </a:extLst>
              </p:cNvPr>
              <p:cNvSpPr txBox="1"/>
              <p:nvPr/>
            </p:nvSpPr>
            <p:spPr>
              <a:xfrm>
                <a:off x="7831795" y="1527523"/>
                <a:ext cx="20546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DC6609-02E8-10BC-CAF3-E6C1AC1CD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795" y="1527523"/>
                <a:ext cx="2054665" cy="430887"/>
              </a:xfrm>
              <a:prstGeom prst="rect">
                <a:avLst/>
              </a:prstGeom>
              <a:blipFill>
                <a:blip r:embed="rId3"/>
                <a:stretch>
                  <a:fillRect l="-3681" t="-2857" r="-429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A2F02B-EC73-0132-6B90-A96E60E82AB2}"/>
                  </a:ext>
                </a:extLst>
              </p:cNvPr>
              <p:cNvSpPr txBox="1"/>
              <p:nvPr/>
            </p:nvSpPr>
            <p:spPr>
              <a:xfrm>
                <a:off x="5811826" y="2785757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A2F02B-EC73-0132-6B90-A96E60E82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826" y="2785757"/>
                <a:ext cx="6094602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43BBAE2-464E-99B4-E611-8D9CE4C4D4D2}"/>
              </a:ext>
            </a:extLst>
          </p:cNvPr>
          <p:cNvSpPr txBox="1"/>
          <p:nvPr/>
        </p:nvSpPr>
        <p:spPr>
          <a:xfrm>
            <a:off x="5889071" y="2187417"/>
            <a:ext cx="45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know the R and T between the cameras: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48CA26-3CB4-FF45-9B4A-F6559B5704B7}"/>
                  </a:ext>
                </a:extLst>
              </p:cNvPr>
              <p:cNvSpPr txBox="1"/>
              <p:nvPr/>
            </p:nvSpPr>
            <p:spPr>
              <a:xfrm>
                <a:off x="5997782" y="4204180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48CA26-3CB4-FF45-9B4A-F6559B570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782" y="4204180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75D17F-954F-40E5-2D61-51FA33273585}"/>
              </a:ext>
            </a:extLst>
          </p:cNvPr>
          <p:cNvSpPr txBox="1"/>
          <p:nvPr/>
        </p:nvSpPr>
        <p:spPr>
          <a:xfrm>
            <a:off x="5997782" y="3782570"/>
            <a:ext cx="45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cross product with t on both sides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5A4CE-3E5B-3DFA-F2CB-39B758919EC8}"/>
              </a:ext>
            </a:extLst>
          </p:cNvPr>
          <p:cNvSpPr txBox="1"/>
          <p:nvPr/>
        </p:nvSpPr>
        <p:spPr>
          <a:xfrm>
            <a:off x="10883568" y="4727400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4410FC-3DB9-4FCA-51D8-BDEFD16A9203}"/>
              </a:ext>
            </a:extLst>
          </p:cNvPr>
          <p:cNvCxnSpPr/>
          <p:nvPr/>
        </p:nvCxnSpPr>
        <p:spPr>
          <a:xfrm>
            <a:off x="10268125" y="4151902"/>
            <a:ext cx="615443" cy="575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7A8B5-53F3-6850-E172-B15A80A13AD2}"/>
                  </a:ext>
                </a:extLst>
              </p:cNvPr>
              <p:cNvSpPr txBox="1"/>
              <p:nvPr/>
            </p:nvSpPr>
            <p:spPr>
              <a:xfrm>
                <a:off x="6276017" y="5447661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baseline="300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7A8B5-53F3-6850-E172-B15A80A13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017" y="5447661"/>
                <a:ext cx="6094602" cy="529247"/>
              </a:xfrm>
              <a:prstGeom prst="rect">
                <a:avLst/>
              </a:prstGeom>
              <a:blipFill>
                <a:blip r:embed="rId6"/>
                <a:stretch>
                  <a:fillRect t="-1428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E4FE8A3-BF76-1308-1B8C-2CE9F304D9B1}"/>
              </a:ext>
            </a:extLst>
          </p:cNvPr>
          <p:cNvSpPr txBox="1"/>
          <p:nvPr/>
        </p:nvSpPr>
        <p:spPr>
          <a:xfrm>
            <a:off x="6481057" y="5047105"/>
            <a:ext cx="45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dot product with u</a:t>
            </a:r>
            <a:r>
              <a:rPr lang="en-US" baseline="-25000" dirty="0"/>
              <a:t>2</a:t>
            </a:r>
            <a:r>
              <a:rPr lang="en-US" baseline="30000" dirty="0"/>
              <a:t>t</a:t>
            </a:r>
            <a:r>
              <a:rPr lang="en-US" dirty="0"/>
              <a:t> on both sides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171374-59FB-98BE-9808-2CAD47A642CD}"/>
              </a:ext>
            </a:extLst>
          </p:cNvPr>
          <p:cNvCxnSpPr>
            <a:cxnSpLocks/>
          </p:cNvCxnSpPr>
          <p:nvPr/>
        </p:nvCxnSpPr>
        <p:spPr>
          <a:xfrm flipH="1">
            <a:off x="7331978" y="5462255"/>
            <a:ext cx="854047" cy="674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5BB0DF-6927-CB0A-3928-DFF8A44DBF44}"/>
              </a:ext>
            </a:extLst>
          </p:cNvPr>
          <p:cNvSpPr txBox="1"/>
          <p:nvPr/>
        </p:nvSpPr>
        <p:spPr>
          <a:xfrm>
            <a:off x="7041116" y="6151292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848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BCE4E-B91F-6DA7-0721-7CDFF4CB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ACCA-C6D7-F9BE-E31F-5CC460E6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0518F145-3D3D-FB53-D162-4A5C51F37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64E30C-6B32-C9C3-7334-4415AEFCEF8B}"/>
                  </a:ext>
                </a:extLst>
              </p:cNvPr>
              <p:cNvSpPr txBox="1"/>
              <p:nvPr/>
            </p:nvSpPr>
            <p:spPr>
              <a:xfrm>
                <a:off x="5848178" y="1857173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64E30C-6B32-C9C3-7334-4415AEFCE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178" y="1857173"/>
                <a:ext cx="6094602" cy="529247"/>
              </a:xfrm>
              <a:prstGeom prst="rect">
                <a:avLst/>
              </a:prstGeom>
              <a:blipFill>
                <a:blip r:embed="rId3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CF6FCA-B90D-53E8-528F-1A4B42630B88}"/>
                  </a:ext>
                </a:extLst>
              </p:cNvPr>
              <p:cNvSpPr txBox="1"/>
              <p:nvPr/>
            </p:nvSpPr>
            <p:spPr>
              <a:xfrm>
                <a:off x="5848178" y="2899753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CF6FCA-B90D-53E8-528F-1A4B42630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178" y="2899753"/>
                <a:ext cx="6094602" cy="529247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B4415-D7C1-9439-4958-E98BC74FC42E}"/>
                  </a:ext>
                </a:extLst>
              </p:cNvPr>
              <p:cNvSpPr txBox="1"/>
              <p:nvPr/>
            </p:nvSpPr>
            <p:spPr>
              <a:xfrm>
                <a:off x="6679734" y="3680723"/>
                <a:ext cx="60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B4415-D7C1-9439-4958-E98BC74FC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34" y="3680723"/>
                <a:ext cx="6094602" cy="523220"/>
              </a:xfrm>
              <a:prstGeom prst="rect">
                <a:avLst/>
              </a:prstGeom>
              <a:blipFill>
                <a:blip r:embed="rId5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1908D77-4A57-EDDB-46B8-9FC6C42E61C5}"/>
              </a:ext>
            </a:extLst>
          </p:cNvPr>
          <p:cNvSpPr txBox="1"/>
          <p:nvPr/>
        </p:nvSpPr>
        <p:spPr>
          <a:xfrm>
            <a:off x="9437615" y="4353971"/>
            <a:ext cx="21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Essential matrix</a:t>
            </a:r>
          </a:p>
        </p:txBody>
      </p:sp>
    </p:spTree>
    <p:extLst>
      <p:ext uri="{BB962C8B-B14F-4D97-AF65-F5344CB8AC3E}">
        <p14:creationId xmlns:p14="http://schemas.microsoft.com/office/powerpoint/2010/main" val="421609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776D8-9AC9-D20E-6536-D4EBDCD0C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A61B-E6F5-DE7A-928F-87148055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B85C9D16-7E87-0494-69E1-E940976C3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AAAE52-69CB-0612-4E68-39F5946EFABA}"/>
                  </a:ext>
                </a:extLst>
              </p:cNvPr>
              <p:cNvSpPr txBox="1"/>
              <p:nvPr/>
            </p:nvSpPr>
            <p:spPr>
              <a:xfrm>
                <a:off x="5672009" y="2318228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AAAE52-69CB-0612-4E68-39F5946EF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009" y="2318228"/>
                <a:ext cx="6094602" cy="529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AF9073-1A37-8CE5-01E5-C76000C2110D}"/>
                  </a:ext>
                </a:extLst>
              </p:cNvPr>
              <p:cNvSpPr txBox="1"/>
              <p:nvPr/>
            </p:nvSpPr>
            <p:spPr>
              <a:xfrm>
                <a:off x="5774075" y="3164376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baseline="30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AF9073-1A37-8CE5-01E5-C76000C2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075" y="3164376"/>
                <a:ext cx="6094602" cy="529247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83CBD8A-10CA-EFD0-21DA-2CCD28FDE783}"/>
              </a:ext>
            </a:extLst>
          </p:cNvPr>
          <p:cNvSpPr txBox="1"/>
          <p:nvPr/>
        </p:nvSpPr>
        <p:spPr>
          <a:xfrm>
            <a:off x="5469622" y="1738970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Projection by the Essential matrix produces a (</a:t>
            </a:r>
            <a:r>
              <a:rPr lang="en-US" dirty="0" err="1"/>
              <a:t>epipolar</a:t>
            </a:r>
            <a:r>
              <a:rPr lang="en-US" dirty="0"/>
              <a:t>) 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24E283-5032-88CD-3327-173EFE4EA2B4}"/>
              </a:ext>
            </a:extLst>
          </p:cNvPr>
          <p:cNvCxnSpPr>
            <a:cxnSpLocks/>
          </p:cNvCxnSpPr>
          <p:nvPr/>
        </p:nvCxnSpPr>
        <p:spPr>
          <a:xfrm flipH="1">
            <a:off x="5268286" y="2842340"/>
            <a:ext cx="2424419" cy="2056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217869-24DF-B8D5-37D7-3181E961D5BF}"/>
              </a:ext>
            </a:extLst>
          </p:cNvPr>
          <p:cNvCxnSpPr>
            <a:cxnSpLocks/>
          </p:cNvCxnSpPr>
          <p:nvPr/>
        </p:nvCxnSpPr>
        <p:spPr>
          <a:xfrm flipH="1">
            <a:off x="2207357" y="3428999"/>
            <a:ext cx="5485348" cy="1792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4" descr="A close-up of a sculpture&#10;&#10;Description automatically generated">
            <a:extLst>
              <a:ext uri="{FF2B5EF4-FFF2-40B4-BE49-F238E27FC236}">
                <a16:creationId xmlns:a16="http://schemas.microsoft.com/office/drawing/2014/main" id="{2B1D9903-92AF-3EE3-850C-C72B4E8585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509"/>
          <a:stretch/>
        </p:blipFill>
        <p:spPr>
          <a:xfrm>
            <a:off x="6591404" y="4481230"/>
            <a:ext cx="5485348" cy="19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4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4197C-EED5-DED6-26F3-0B9B01A6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AD2F-CC8A-969A-4D7B-D6E48140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2EDC74C0-6738-D325-825B-735F3E8DE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1FE2B0-92D6-696B-DE3B-CA490A2B9E06}"/>
                  </a:ext>
                </a:extLst>
              </p:cNvPr>
              <p:cNvSpPr txBox="1"/>
              <p:nvPr/>
            </p:nvSpPr>
            <p:spPr>
              <a:xfrm>
                <a:off x="7128464" y="3065234"/>
                <a:ext cx="4905756" cy="578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1FE2B0-92D6-696B-DE3B-CA490A2B9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464" y="3065234"/>
                <a:ext cx="4905756" cy="578363"/>
              </a:xfrm>
              <a:prstGeom prst="rect">
                <a:avLst/>
              </a:prstGeom>
              <a:blipFill>
                <a:blip r:embed="rId3"/>
                <a:stretch>
                  <a:fillRect l="-1292" t="-1276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D463FF-7FF2-33B8-C33C-C3EBB7A911F4}"/>
                  </a:ext>
                </a:extLst>
              </p:cNvPr>
              <p:cNvSpPr txBox="1"/>
              <p:nvPr/>
            </p:nvSpPr>
            <p:spPr>
              <a:xfrm>
                <a:off x="5939618" y="1655616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D463FF-7FF2-33B8-C33C-C3EBB7A91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618" y="1655616"/>
                <a:ext cx="6094602" cy="529247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C27AEB-917A-616D-2F7E-8D7108F204CA}"/>
              </a:ext>
            </a:extLst>
          </p:cNvPr>
          <p:cNvSpPr txBox="1"/>
          <p:nvPr/>
        </p:nvSpPr>
        <p:spPr>
          <a:xfrm>
            <a:off x="6510528" y="2451438"/>
            <a:ext cx="3145536" cy="37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Foil out matrix equation: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3D586-585E-A79B-7045-EDBCAF8528D2}"/>
              </a:ext>
            </a:extLst>
          </p:cNvPr>
          <p:cNvSpPr txBox="1"/>
          <p:nvPr/>
        </p:nvSpPr>
        <p:spPr>
          <a:xfrm>
            <a:off x="6757993" y="4200802"/>
            <a:ext cx="543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unknowns (plus 1 scale)</a:t>
            </a:r>
          </a:p>
          <a:p>
            <a:r>
              <a:rPr lang="en-US" dirty="0"/>
              <a:t>Need 8+ corresponding points in the two images</a:t>
            </a:r>
          </a:p>
        </p:txBody>
      </p:sp>
    </p:spTree>
    <p:extLst>
      <p:ext uri="{BB962C8B-B14F-4D97-AF65-F5344CB8AC3E}">
        <p14:creationId xmlns:p14="http://schemas.microsoft.com/office/powerpoint/2010/main" val="327488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0519A-F5FD-56EB-CA59-D7D3E26C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00FD-7963-8F44-5120-F83E9EFF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coordinates</a:t>
            </a:r>
          </a:p>
        </p:txBody>
      </p:sp>
      <p:pic>
        <p:nvPicPr>
          <p:cNvPr id="4" name="Content Placeholder 4" descr="A diagram of a triangle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5DED0335-F81B-9048-2812-A2D2E2223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84" y="1795244"/>
            <a:ext cx="6034229" cy="48738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7C2A1B-3870-8178-C13D-BBB5BF1FF08B}"/>
                  </a:ext>
                </a:extLst>
              </p:cNvPr>
              <p:cNvSpPr txBox="1"/>
              <p:nvPr/>
            </p:nvSpPr>
            <p:spPr>
              <a:xfrm>
                <a:off x="5823078" y="1651127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0" baseline="30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7C2A1B-3870-8178-C13D-BBB5BF1FF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078" y="1651127"/>
                <a:ext cx="6094602" cy="529247"/>
              </a:xfrm>
              <a:prstGeom prst="rect">
                <a:avLst/>
              </a:prstGeom>
              <a:blipFill>
                <a:blip r:embed="rId3"/>
                <a:stretch>
                  <a:fillRect t="-1666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495223-AF24-4E10-19FC-1A097A09277F}"/>
                  </a:ext>
                </a:extLst>
              </p:cNvPr>
              <p:cNvSpPr txBox="1"/>
              <p:nvPr/>
            </p:nvSpPr>
            <p:spPr>
              <a:xfrm>
                <a:off x="6096000" y="2800014"/>
                <a:ext cx="6094602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baseline="30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𝑡𝑇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495223-AF24-4E10-19FC-1A097A092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00014"/>
                <a:ext cx="6094602" cy="529247"/>
              </a:xfrm>
              <a:prstGeom prst="rect">
                <a:avLst/>
              </a:prstGeom>
              <a:blipFill>
                <a:blip r:embed="rId4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8D54F9E-C0A4-482C-D769-E92C48F4E184}"/>
              </a:ext>
            </a:extLst>
          </p:cNvPr>
          <p:cNvSpPr txBox="1"/>
          <p:nvPr/>
        </p:nvSpPr>
        <p:spPr>
          <a:xfrm>
            <a:off x="8695944" y="3595757"/>
            <a:ext cx="245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is the null projector of the essential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D9252-93C9-B03A-3078-E4349CB07CBD}"/>
                  </a:ext>
                </a:extLst>
              </p:cNvPr>
              <p:cNvSpPr txBox="1"/>
              <p:nvPr/>
            </p:nvSpPr>
            <p:spPr>
              <a:xfrm>
                <a:off x="6211709" y="4508584"/>
                <a:ext cx="60944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SVD</m:t>
                      </m:r>
                      <m:d>
                        <m:dPr>
                          <m:ctrlPr>
                            <a:rPr lang="en-US" sz="2000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→2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nonzero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zero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eigenvalue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AD9252-93C9-B03A-3078-E4349CB07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09" y="4508584"/>
                <a:ext cx="6094476" cy="40011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F8EFFB-B59D-D94F-AFE9-10F61745B9B2}"/>
              </a:ext>
            </a:extLst>
          </p:cNvPr>
          <p:cNvSpPr txBox="1"/>
          <p:nvPr/>
        </p:nvSpPr>
        <p:spPr>
          <a:xfrm>
            <a:off x="9665804" y="5236745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DA58AF-E984-6312-1D6E-B9787D8DDC34}"/>
              </a:ext>
            </a:extLst>
          </p:cNvPr>
          <p:cNvCxnSpPr/>
          <p:nvPr/>
        </p:nvCxnSpPr>
        <p:spPr>
          <a:xfrm flipV="1">
            <a:off x="10021824" y="4908694"/>
            <a:ext cx="374904" cy="512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8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diagram of a triangle with lines and dots&#10;&#10;Description automatically generated">
            <a:extLst>
              <a:ext uri="{FF2B5EF4-FFF2-40B4-BE49-F238E27FC236}">
                <a16:creationId xmlns:a16="http://schemas.microsoft.com/office/drawing/2014/main" id="{FD452683-24B6-3C5F-33E3-0D40E4522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273" b="20438"/>
          <a:stretch/>
        </p:blipFill>
        <p:spPr>
          <a:xfrm>
            <a:off x="117393" y="960120"/>
            <a:ext cx="7737304" cy="512064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38E73-D9A4-6E3D-B666-84B1735EAB2D}"/>
              </a:ext>
            </a:extLst>
          </p:cNvPr>
          <p:cNvSpPr txBox="1"/>
          <p:nvPr/>
        </p:nvSpPr>
        <p:spPr>
          <a:xfrm>
            <a:off x="6096000" y="1161288"/>
            <a:ext cx="5376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know the relationship between the two cameras, 3D points are easy to find as the intersection of projection rays</a:t>
            </a:r>
          </a:p>
        </p:txBody>
      </p:sp>
      <p:pic>
        <p:nvPicPr>
          <p:cNvPr id="6" name="Content Placeholder 4" descr="A diagram of a diagram of a triangle&#10;&#10;Description automatically generated with medium confidence">
            <a:extLst>
              <a:ext uri="{FF2B5EF4-FFF2-40B4-BE49-F238E27FC236}">
                <a16:creationId xmlns:a16="http://schemas.microsoft.com/office/drawing/2014/main" id="{E4C832CB-3697-33E1-4864-8650A225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07" b="33591"/>
          <a:stretch/>
        </p:blipFill>
        <p:spPr>
          <a:xfrm>
            <a:off x="7324344" y="3337560"/>
            <a:ext cx="4245674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4930</TotalTime>
  <Words>1154</Words>
  <Application>Microsoft Macintosh PowerPoint</Application>
  <PresentationFormat>Widescreen</PresentationFormat>
  <Paragraphs>155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source-serif-pro</vt:lpstr>
      <vt:lpstr>Wingdings</vt:lpstr>
      <vt:lpstr>Office Theme</vt:lpstr>
      <vt:lpstr>Lecture 14 Depth and 3D Estimation</vt:lpstr>
      <vt:lpstr>Prospective-n-Point (PnP)</vt:lpstr>
      <vt:lpstr>Epipolar coordinates</vt:lpstr>
      <vt:lpstr>Epipolar coordinates</vt:lpstr>
      <vt:lpstr>Epipolar coordinates</vt:lpstr>
      <vt:lpstr>Epipolar coordinates</vt:lpstr>
      <vt:lpstr>Epipolar coordinates</vt:lpstr>
      <vt:lpstr>Epipolar coordinates</vt:lpstr>
      <vt:lpstr>PowerPoint Presentation</vt:lpstr>
      <vt:lpstr>Stereo Vision</vt:lpstr>
      <vt:lpstr>Stereo Vision</vt:lpstr>
      <vt:lpstr>Stereo Vision</vt:lpstr>
      <vt:lpstr>PowerPoint Presentation</vt:lpstr>
      <vt:lpstr>PowerPoint Presentation</vt:lpstr>
      <vt:lpstr>Stereo Vision</vt:lpstr>
      <vt:lpstr>PowerPoint Presentation</vt:lpstr>
      <vt:lpstr>Structured Illumination</vt:lpstr>
      <vt:lpstr>Structured Illumination</vt:lpstr>
      <vt:lpstr>LIDAR (ToF)</vt:lpstr>
      <vt:lpstr>Monocular depth estimation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University of Pittsburgh University of Pittsburgh</dc:creator>
  <cp:lastModifiedBy>Ted Huppert</cp:lastModifiedBy>
  <cp:revision>28</cp:revision>
  <dcterms:created xsi:type="dcterms:W3CDTF">2024-07-14T13:25:54Z</dcterms:created>
  <dcterms:modified xsi:type="dcterms:W3CDTF">2024-10-21T19:52:17Z</dcterms:modified>
</cp:coreProperties>
</file>